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A0AC"/>
    <a:srgbClr val="1A8496"/>
    <a:srgbClr val="E45597"/>
    <a:srgbClr val="E47300"/>
    <a:srgbClr val="897DC7"/>
    <a:srgbClr val="7477FF"/>
    <a:srgbClr val="0A5F00"/>
    <a:srgbClr val="00BACD"/>
    <a:srgbClr val="E85E2F"/>
    <a:srgbClr val="FCF1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2B74F9-F1CF-457C-A8A9-7BF109CE6229}" v="2" dt="2026-06-15T00:49:18.2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94660"/>
  </p:normalViewPr>
  <p:slideViewPr>
    <p:cSldViewPr snapToGrid="0">
      <p:cViewPr varScale="1">
        <p:scale>
          <a:sx n="71" d="100"/>
          <a:sy n="71" d="100"/>
        </p:scale>
        <p:origin x="114" y="9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CA88C0F-D11F-6242-ADA6-BD597CA71C76}" type="datetimeFigureOut">
              <a:rPr lang="en-US" smtClean="0"/>
              <a:t>6/15/2026</a:t>
            </a:fld>
            <a:endParaRPr lang="en-US"/>
          </a:p>
        </p:txBody>
      </p:sp>
      <p:sp>
        <p:nvSpPr>
          <p:cNvPr id="4" name="Slide Image Placeholder 3"/>
          <p:cNvSpPr>
            <a:spLocks noGrp="1" noRot="1" noChangeAspect="1"/>
          </p:cNvSpPr>
          <p:nvPr>
            <p:ph type="sldImg" idx="2"/>
          </p:nvPr>
        </p:nvSpPr>
        <p:spPr>
          <a:xfrm>
            <a:off x="2419350" y="1162050"/>
            <a:ext cx="21717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C8B431F-14C1-504E-BF52-BCC363F54DA6}" type="slidenum">
              <a:rPr lang="en-US" smtClean="0"/>
              <a:t>‹#›</a:t>
            </a:fld>
            <a:endParaRPr lang="en-US"/>
          </a:p>
        </p:txBody>
      </p:sp>
    </p:spTree>
    <p:extLst>
      <p:ext uri="{BB962C8B-B14F-4D97-AF65-F5344CB8AC3E}">
        <p14:creationId xmlns:p14="http://schemas.microsoft.com/office/powerpoint/2010/main" val="3820265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5CF7E6-154F-4877-981F-ED9AF9401C05}" type="datetimeFigureOut">
              <a:rPr lang="en-AU" smtClean="0"/>
              <a:t>15/06/2026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3915581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CF7E6-154F-4877-981F-ED9AF9401C05}" type="datetimeFigureOut">
              <a:rPr lang="en-AU" smtClean="0"/>
              <a:t>15/06/2026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3131293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CF7E6-154F-4877-981F-ED9AF9401C05}" type="datetimeFigureOut">
              <a:rPr lang="en-AU" smtClean="0"/>
              <a:t>15/06/2026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80531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CF7E6-154F-4877-981F-ED9AF9401C05}" type="datetimeFigureOut">
              <a:rPr lang="en-AU" smtClean="0"/>
              <a:t>15/06/2026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3211120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CF7E6-154F-4877-981F-ED9AF9401C05}" type="datetimeFigureOut">
              <a:rPr lang="en-AU" smtClean="0"/>
              <a:t>15/06/2026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343248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5CF7E6-154F-4877-981F-ED9AF9401C05}" type="datetimeFigureOut">
              <a:rPr lang="en-AU" smtClean="0"/>
              <a:t>15/06/2026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2532183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5CF7E6-154F-4877-981F-ED9AF9401C05}" type="datetimeFigureOut">
              <a:rPr lang="en-AU" smtClean="0"/>
              <a:t>15/06/2026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240526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5CF7E6-154F-4877-981F-ED9AF9401C05}" type="datetimeFigureOut">
              <a:rPr lang="en-AU" smtClean="0"/>
              <a:t>15/06/2026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214377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5CF7E6-154F-4877-981F-ED9AF9401C05}" type="datetimeFigureOut">
              <a:rPr lang="en-AU" smtClean="0"/>
              <a:t>15/06/2026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2677635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C5CF7E6-154F-4877-981F-ED9AF9401C05}" type="datetimeFigureOut">
              <a:rPr lang="en-AU" smtClean="0"/>
              <a:t>15/06/2026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371600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C5CF7E6-154F-4877-981F-ED9AF9401C05}" type="datetimeFigureOut">
              <a:rPr lang="en-AU" smtClean="0"/>
              <a:t>15/06/2026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BCB09C0-7EC7-43B4-8421-08454895F044}" type="slidenum">
              <a:rPr lang="en-AU" smtClean="0"/>
              <a:t>‹#›</a:t>
            </a:fld>
            <a:endParaRPr lang="en-AU"/>
          </a:p>
        </p:txBody>
      </p:sp>
    </p:spTree>
    <p:extLst>
      <p:ext uri="{BB962C8B-B14F-4D97-AF65-F5344CB8AC3E}">
        <p14:creationId xmlns:p14="http://schemas.microsoft.com/office/powerpoint/2010/main" val="642707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C5CF7E6-154F-4877-981F-ED9AF9401C05}" type="datetimeFigureOut">
              <a:rPr lang="en-AU" smtClean="0"/>
              <a:t>15/06/2026</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BCB09C0-7EC7-43B4-8421-08454895F044}" type="slidenum">
              <a:rPr lang="en-AU" smtClean="0"/>
              <a:t>‹#›</a:t>
            </a:fld>
            <a:endParaRPr lang="en-AU"/>
          </a:p>
        </p:txBody>
      </p:sp>
    </p:spTree>
    <p:extLst>
      <p:ext uri="{BB962C8B-B14F-4D97-AF65-F5344CB8AC3E}">
        <p14:creationId xmlns:p14="http://schemas.microsoft.com/office/powerpoint/2010/main" val="258929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1B37463-7A0C-206E-AD62-B53A7F5182C5}"/>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353556" y="244809"/>
            <a:ext cx="6155954" cy="1210315"/>
          </a:xfrm>
          <a:prstGeom prst="rect">
            <a:avLst/>
          </a:prstGeom>
        </p:spPr>
      </p:pic>
      <p:sp>
        <p:nvSpPr>
          <p:cNvPr id="8" name="Rectangle 7">
            <a:extLst>
              <a:ext uri="{FF2B5EF4-FFF2-40B4-BE49-F238E27FC236}">
                <a16:creationId xmlns:a16="http://schemas.microsoft.com/office/drawing/2014/main" id="{A9108C7D-CFD0-CF40-B8A1-6AA3225421A1}"/>
              </a:ext>
            </a:extLst>
          </p:cNvPr>
          <p:cNvSpPr/>
          <p:nvPr/>
        </p:nvSpPr>
        <p:spPr>
          <a:xfrm>
            <a:off x="348489" y="3113801"/>
            <a:ext cx="6161022" cy="1155325"/>
          </a:xfrm>
          <a:prstGeom prst="rect">
            <a:avLst/>
          </a:prstGeom>
          <a:solidFill>
            <a:schemeClr val="bg2">
              <a:lumMod val="75000"/>
            </a:schemeClr>
          </a:solidFill>
          <a:ln w="19050">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11" name="TextBox 10"/>
          <p:cNvSpPr txBox="1"/>
          <p:nvPr/>
        </p:nvSpPr>
        <p:spPr>
          <a:xfrm rot="21075951">
            <a:off x="417958" y="3215100"/>
            <a:ext cx="568176" cy="958340"/>
          </a:xfrm>
          <a:prstGeom prst="rect">
            <a:avLst/>
          </a:prstGeom>
          <a:noFill/>
        </p:spPr>
        <p:txBody>
          <a:bodyPr wrap="none" rtlCol="0">
            <a:prstTxWarp prst="textPlain">
              <a:avLst/>
            </a:prstTxWarp>
            <a:spAutoFit/>
          </a:bodyPr>
          <a:lstStyle/>
          <a:p>
            <a:r>
              <a:rPr lang="en-AU" sz="4800" dirty="0">
                <a:effectLst>
                  <a:outerShdw blurRad="50800" dist="38100" dir="2700000" algn="tl" rotWithShape="0">
                    <a:prstClr val="black">
                      <a:alpha val="40000"/>
                    </a:prstClr>
                  </a:outerShdw>
                </a:effectLst>
                <a:latin typeface="Gotham Bold" pitchFamily="50" charset="0"/>
              </a:rPr>
              <a:t>?</a:t>
            </a:r>
          </a:p>
        </p:txBody>
      </p:sp>
      <p:sp>
        <p:nvSpPr>
          <p:cNvPr id="20" name="Rectangle 19"/>
          <p:cNvSpPr/>
          <p:nvPr/>
        </p:nvSpPr>
        <p:spPr>
          <a:xfrm>
            <a:off x="621562" y="1684365"/>
            <a:ext cx="5722826" cy="1384995"/>
          </a:xfrm>
          <a:prstGeom prst="rect">
            <a:avLst/>
          </a:prstGeom>
        </p:spPr>
        <p:txBody>
          <a:bodyPr wrap="square">
            <a:spAutoFit/>
          </a:bodyPr>
          <a:lstStyle/>
          <a:p>
            <a:pPr algn="ctr"/>
            <a:r>
              <a:rPr lang="en-GB" sz="1400" dirty="0"/>
              <a:t>For it is by believing in your heart that you are made right with God, and it is by openly declaring your faith that you are saved. As the Scriptures tell us, “Anyone who trusts in him will never be disgraced.” Jew and Gentile are the same in this respect. They have the same Lord, who gives generously to all who call on him.</a:t>
            </a:r>
            <a:r>
              <a:rPr lang="en-AU" sz="1400" dirty="0"/>
              <a:t> </a:t>
            </a:r>
            <a:r>
              <a:rPr lang="en-AU" sz="1400" i="1" dirty="0"/>
              <a:t>Romans 10:10-12</a:t>
            </a:r>
            <a:endParaRPr lang="en-AU" sz="1400" dirty="0">
              <a:solidFill>
                <a:srgbClr val="573E6B"/>
              </a:solidFill>
              <a:cs typeface="Calibri"/>
            </a:endParaRPr>
          </a:p>
          <a:p>
            <a:pPr algn="ctr"/>
            <a:endParaRPr lang="en-AU" sz="1400" dirty="0">
              <a:latin typeface="Calibri"/>
              <a:cs typeface="Calibri"/>
            </a:endParaRPr>
          </a:p>
        </p:txBody>
      </p:sp>
      <p:sp>
        <p:nvSpPr>
          <p:cNvPr id="15" name="Rectangle 14"/>
          <p:cNvSpPr/>
          <p:nvPr/>
        </p:nvSpPr>
        <p:spPr>
          <a:xfrm>
            <a:off x="225781" y="4684232"/>
            <a:ext cx="6406435" cy="5016758"/>
          </a:xfrm>
          <a:prstGeom prst="rect">
            <a:avLst/>
          </a:prstGeom>
        </p:spPr>
        <p:txBody>
          <a:bodyPr wrap="square">
            <a:spAutoFit/>
          </a:bodyPr>
          <a:lstStyle/>
          <a:p>
            <a:pPr marL="342900" lvl="0" indent="-342900">
              <a:buAutoNum type="arabicPeriod"/>
            </a:pPr>
            <a:r>
              <a:rPr lang="en-AU" sz="1600" dirty="0"/>
              <a:t>In Romans 9:30-33 Paul describes two groups pursuing the same goal, but only the Gentiles were made right with God – why?  </a:t>
            </a:r>
          </a:p>
          <a:p>
            <a:pPr marL="800100" lvl="1" indent="-342900">
              <a:buFont typeface="Arial" panose="020B0604020202020204" pitchFamily="34" charset="0"/>
              <a:buChar char="•"/>
            </a:pPr>
            <a:r>
              <a:rPr lang="en-AU" sz="1600" dirty="0"/>
              <a:t>In our lives we are constantly controlled by score cards, assessments, KPI’s and reviews – how has this crept into and influenced the Christian faith?</a:t>
            </a:r>
          </a:p>
          <a:p>
            <a:pPr marL="800100" lvl="1" indent="-342900">
              <a:buFont typeface="Arial" panose="020B0604020202020204" pitchFamily="34" charset="0"/>
              <a:buChar char="•"/>
            </a:pPr>
            <a:r>
              <a:rPr lang="en-AU" sz="1600" dirty="0"/>
              <a:t>Why do you think believers unintentionally fall back into a performance-based relationship with God even after trusting Jesus? </a:t>
            </a:r>
          </a:p>
          <a:p>
            <a:pPr marL="800100" lvl="1" indent="-342900">
              <a:buFont typeface="Arial" panose="020B0604020202020204" pitchFamily="34" charset="0"/>
              <a:buChar char="•"/>
            </a:pPr>
            <a:r>
              <a:rPr lang="en-AU" sz="1600" dirty="0"/>
              <a:t>In Verse 33 why is Jesus a stumbling stone for many in Israel?  </a:t>
            </a:r>
          </a:p>
          <a:p>
            <a:pPr marL="800100" lvl="1" indent="-342900">
              <a:buFont typeface="Arial" panose="020B0604020202020204" pitchFamily="34" charset="0"/>
              <a:buChar char="•"/>
            </a:pPr>
            <a:r>
              <a:rPr lang="en-AU" sz="1600" dirty="0"/>
              <a:t>How does the same truth about Jesus lead one person to  faith and another to rejection?</a:t>
            </a:r>
          </a:p>
          <a:p>
            <a:pPr marL="342900" lvl="0" indent="-342900">
              <a:buAutoNum type="arabicPeriod"/>
            </a:pPr>
            <a:endParaRPr lang="en-AU" sz="1600" dirty="0"/>
          </a:p>
          <a:p>
            <a:pPr marL="342900" indent="-342900">
              <a:buFontTx/>
              <a:buAutoNum type="arabicPeriod"/>
            </a:pPr>
            <a:r>
              <a:rPr lang="en-AU" sz="1600" dirty="0"/>
              <a:t>In Romans 10:1-4 Paul speaks of Israel’s zeal for God – why was this not enough?   </a:t>
            </a:r>
          </a:p>
          <a:p>
            <a:pPr marL="800100" lvl="1" indent="-342900">
              <a:buFont typeface="Arial" panose="020B0604020202020204" pitchFamily="34" charset="0"/>
              <a:buChar char="•"/>
            </a:pPr>
            <a:r>
              <a:rPr lang="en-AU" sz="1600" dirty="0"/>
              <a:t>In what ways does passion without truth lead people in the wrong direction today?  </a:t>
            </a:r>
          </a:p>
          <a:p>
            <a:pPr marL="800100" lvl="1" indent="-342900">
              <a:buFont typeface="Arial" panose="020B0604020202020204" pitchFamily="34" charset="0"/>
              <a:buChar char="•"/>
            </a:pPr>
            <a:r>
              <a:rPr lang="en-AU" sz="1600" dirty="0"/>
              <a:t>How does Proverbs 14:12 speak into this?</a:t>
            </a:r>
          </a:p>
          <a:p>
            <a:pPr marL="800100" lvl="1" indent="-342900">
              <a:buFont typeface="Arial" panose="020B0604020202020204" pitchFamily="34" charset="0"/>
              <a:buChar char="•"/>
            </a:pPr>
            <a:r>
              <a:rPr lang="en-AU" sz="1600" dirty="0"/>
              <a:t>What warning does this give to religious or committed people today?</a:t>
            </a:r>
          </a:p>
          <a:p>
            <a:endParaRPr lang="en-US" sz="1600" dirty="0">
              <a:cs typeface="Calibri"/>
            </a:endParaRPr>
          </a:p>
        </p:txBody>
      </p:sp>
      <p:sp>
        <p:nvSpPr>
          <p:cNvPr id="3" name="TextBox 2">
            <a:extLst>
              <a:ext uri="{FF2B5EF4-FFF2-40B4-BE49-F238E27FC236}">
                <a16:creationId xmlns:a16="http://schemas.microsoft.com/office/drawing/2014/main" id="{BD088499-8A7A-4946-B120-7A6025F280AD}"/>
              </a:ext>
            </a:extLst>
          </p:cNvPr>
          <p:cNvSpPr txBox="1"/>
          <p:nvPr/>
        </p:nvSpPr>
        <p:spPr>
          <a:xfrm>
            <a:off x="1055602" y="3154959"/>
            <a:ext cx="5453908" cy="1077218"/>
          </a:xfrm>
          <a:prstGeom prst="rect">
            <a:avLst/>
          </a:prstGeom>
          <a:noFill/>
        </p:spPr>
        <p:txBody>
          <a:bodyPr wrap="square" rtlCol="0">
            <a:spAutoFit/>
          </a:bodyPr>
          <a:lstStyle/>
          <a:p>
            <a:pPr lvl="0"/>
            <a:r>
              <a:rPr lang="en-GB" sz="1600" dirty="0">
                <a:solidFill>
                  <a:schemeClr val="bg1"/>
                </a:solidFill>
                <a:latin typeface="Verdana" panose="020B0604030504040204" pitchFamily="34" charset="0"/>
                <a:ea typeface="Verdana" panose="020B0604030504040204" pitchFamily="34" charset="0"/>
                <a:cs typeface="Verdana" panose="020B0604030504040204" pitchFamily="34" charset="0"/>
              </a:rPr>
              <a:t>What is something that you have tried really hard to be good at but never quite made it, or what is the most ridiculous thing you have done to impress someone or prove yourself?</a:t>
            </a:r>
            <a:endParaRPr lang="en-AU" sz="14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a:extLst>
              <a:ext uri="{FF2B5EF4-FFF2-40B4-BE49-F238E27FC236}">
                <a16:creationId xmlns:a16="http://schemas.microsoft.com/office/drawing/2014/main" id="{1E24F40A-0FAF-8C8E-29BE-D780D4023D14}"/>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348488" y="244810"/>
            <a:ext cx="3647881" cy="1210316"/>
          </a:xfrm>
          <a:prstGeom prst="rect">
            <a:avLst/>
          </a:prstGeom>
        </p:spPr>
      </p:pic>
    </p:spTree>
    <p:extLst>
      <p:ext uri="{BB962C8B-B14F-4D97-AF65-F5344CB8AC3E}">
        <p14:creationId xmlns:p14="http://schemas.microsoft.com/office/powerpoint/2010/main" val="2409780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C10E848-4231-8933-8053-15AF2028EA78}"/>
              </a:ext>
            </a:extLst>
          </p:cNvPr>
          <p:cNvSpPr/>
          <p:nvPr/>
        </p:nvSpPr>
        <p:spPr>
          <a:xfrm>
            <a:off x="348489" y="9215250"/>
            <a:ext cx="6161022" cy="41604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271263" y="274704"/>
            <a:ext cx="6406435" cy="8710077"/>
          </a:xfrm>
          <a:prstGeom prst="rect">
            <a:avLst/>
          </a:prstGeom>
        </p:spPr>
        <p:txBody>
          <a:bodyPr wrap="square">
            <a:spAutoFit/>
          </a:bodyPr>
          <a:lstStyle/>
          <a:p>
            <a:pPr lvl="0"/>
            <a:r>
              <a:rPr lang="en-AU" sz="1600" b="1" dirty="0"/>
              <a:t>Read Romans 10:9-13</a:t>
            </a:r>
          </a:p>
          <a:p>
            <a:pPr marR="0" lvl="0" algn="l" defTabSz="457200" rtl="0" eaLnBrk="1" fontAlgn="auto" latinLnBrk="0" hangingPunct="1">
              <a:lnSpc>
                <a:spcPct val="100000"/>
              </a:lnSpc>
              <a:spcBef>
                <a:spcPts val="0"/>
              </a:spcBef>
              <a:spcAft>
                <a:spcPts val="0"/>
              </a:spcAft>
              <a:buClrTx/>
              <a:buSzTx/>
              <a:tabLst/>
              <a:defRPr/>
            </a:pPr>
            <a:r>
              <a:rPr kumimoji="0" lang="en-AU" sz="1600" b="0" i="0" u="none" strike="noStrike" kern="1200" cap="none" spc="0" normalizeH="0" baseline="0" noProof="0" dirty="0">
                <a:ln>
                  <a:noFill/>
                </a:ln>
                <a:solidFill>
                  <a:prstClr val="black"/>
                </a:solidFill>
                <a:effectLst/>
                <a:uLnTx/>
                <a:uFillTx/>
                <a:latin typeface="Calibri"/>
                <a:ea typeface="+mn-ea"/>
                <a:cs typeface="+mn-cs"/>
              </a:rPr>
              <a:t>3.	What does it mean to believe in your heart that Jesus is Lord?</a:t>
            </a:r>
            <a:r>
              <a:rPr kumimoji="0" lang="en-GB" sz="1600" b="0" i="0" u="none" strike="noStrike" kern="1200" cap="none" spc="0" normalizeH="0" baseline="0" noProof="0" dirty="0">
                <a:ln>
                  <a:noFill/>
                </a:ln>
                <a:solidFill>
                  <a:prstClr val="black"/>
                </a:solidFill>
                <a:effectLst/>
                <a:uLnTx/>
                <a:uFillTx/>
                <a:latin typeface="Calibri"/>
                <a:ea typeface="+mn-ea"/>
                <a:cs typeface="+mn-cs"/>
              </a:rPr>
              <a:t> </a:t>
            </a:r>
            <a:r>
              <a:rPr lang="en-AU" sz="1600" dirty="0">
                <a:solidFill>
                  <a:prstClr val="black"/>
                </a:solidFill>
                <a:latin typeface="Calibri"/>
              </a:rPr>
              <a:t>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600" b="0" i="0" u="none" strike="noStrike" kern="1200" cap="none" spc="0" normalizeH="0" baseline="0" noProof="0" dirty="0">
                <a:ln>
                  <a:noFill/>
                </a:ln>
                <a:solidFill>
                  <a:prstClr val="black"/>
                </a:solidFill>
                <a:effectLst/>
                <a:uLnTx/>
                <a:uFillTx/>
                <a:latin typeface="Calibri"/>
                <a:ea typeface="+mn-ea"/>
                <a:cs typeface="+mn-cs"/>
              </a:rPr>
              <a:t>Why does genuine faith eventually express itself publicly?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600" dirty="0">
                <a:solidFill>
                  <a:prstClr val="black"/>
                </a:solidFill>
                <a:latin typeface="Calibri"/>
              </a:rPr>
              <a:t>How would you explain the difference between religion and the gospel?</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600" dirty="0">
                <a:solidFill>
                  <a:prstClr val="black"/>
                </a:solidFill>
                <a:latin typeface="Calibri"/>
              </a:rPr>
              <a:t>What barriers tend to make people think they are excluded from God’s grace? How would you encourage them to look to Jesus?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600" b="0" i="0" u="none" strike="noStrike" kern="1200" cap="none" spc="0" normalizeH="0" baseline="0" noProof="0" dirty="0">
              <a:ln>
                <a:noFill/>
              </a:ln>
              <a:solidFill>
                <a:prstClr val="black"/>
              </a:solidFill>
              <a:effectLst/>
              <a:uLnTx/>
              <a:uFillTx/>
              <a:latin typeface="Calibri"/>
              <a:ea typeface="+mn-ea"/>
              <a:cs typeface="+mn-cs"/>
            </a:endParaRPr>
          </a:p>
          <a:p>
            <a:pPr marL="342900" indent="-342900">
              <a:buAutoNum type="arabicPeriod" startAt="4"/>
            </a:pPr>
            <a:r>
              <a:rPr lang="en-AU" sz="1600" dirty="0">
                <a:solidFill>
                  <a:prstClr val="black"/>
                </a:solidFill>
                <a:latin typeface="Calibri"/>
              </a:rPr>
              <a:t>In Romans 10:14-15 Paul moves quickly from receiving the Gospel to sharing it, why do you think people who understand and receive God’s grace are so passionate in telling others?  </a:t>
            </a:r>
          </a:p>
          <a:p>
            <a:pPr marL="800100" lvl="1" indent="-342900">
              <a:buFont typeface="Arial" panose="020B0604020202020204" pitchFamily="34" charset="0"/>
              <a:buChar char="•"/>
            </a:pPr>
            <a:r>
              <a:rPr lang="en-AU" sz="1600" dirty="0">
                <a:solidFill>
                  <a:prstClr val="black"/>
                </a:solidFill>
                <a:latin typeface="Calibri"/>
              </a:rPr>
              <a:t>What is the sequence described in this passage about how people come to faith? </a:t>
            </a:r>
          </a:p>
          <a:p>
            <a:pPr marL="800100" lvl="1" indent="-342900">
              <a:buFont typeface="Arial" panose="020B0604020202020204" pitchFamily="34" charset="0"/>
              <a:buChar char="•"/>
            </a:pPr>
            <a:r>
              <a:rPr lang="en-AU" sz="1600" dirty="0">
                <a:solidFill>
                  <a:prstClr val="black"/>
                </a:solidFill>
                <a:latin typeface="Calibri"/>
              </a:rPr>
              <a:t>What role do believers play in God’s plan? </a:t>
            </a:r>
            <a:r>
              <a:rPr lang="en-AU" sz="1600" i="1" dirty="0">
                <a:solidFill>
                  <a:prstClr val="black"/>
                </a:solidFill>
                <a:latin typeface="Calibri"/>
              </a:rPr>
              <a:t>(you may want to touch on Matthew 28:18-20 as well) </a:t>
            </a:r>
            <a:endParaRPr lang="en-AU" sz="1600" dirty="0">
              <a:solidFill>
                <a:prstClr val="black"/>
              </a:solidFill>
              <a:latin typeface="Calibri"/>
            </a:endParaRPr>
          </a:p>
          <a:p>
            <a:pPr marL="800100" lvl="1" indent="-342900">
              <a:buFont typeface="Arial" panose="020B0604020202020204" pitchFamily="34" charset="0"/>
              <a:buChar char="•"/>
            </a:pPr>
            <a:r>
              <a:rPr lang="en-AU" sz="1600" dirty="0">
                <a:solidFill>
                  <a:prstClr val="black"/>
                </a:solidFill>
                <a:latin typeface="Calibri"/>
              </a:rPr>
              <a:t>How have you initiated conversations with others about Jesus?</a:t>
            </a:r>
          </a:p>
          <a:p>
            <a:pPr marL="800100" lvl="1" indent="-342900">
              <a:buFont typeface="Arial" panose="020B0604020202020204" pitchFamily="34" charset="0"/>
              <a:buChar char="•"/>
            </a:pPr>
            <a:r>
              <a:rPr lang="en-AU" sz="1600" dirty="0">
                <a:solidFill>
                  <a:prstClr val="black"/>
                </a:solidFill>
                <a:latin typeface="Calibri"/>
              </a:rPr>
              <a:t>What would help you make this the norm rather than the exception in your life? </a:t>
            </a:r>
            <a:endParaRPr lang="en-AU" sz="1600" dirty="0"/>
          </a:p>
          <a:p>
            <a:pPr marL="342900" lvl="0" indent="-342900">
              <a:buAutoNum type="arabicPeriod" startAt="3"/>
            </a:pPr>
            <a:endParaRPr lang="en-AU" sz="1600" dirty="0"/>
          </a:p>
          <a:p>
            <a:pPr marL="342900" lvl="0" indent="-342900">
              <a:buAutoNum type="arabicPeriod" startAt="5"/>
            </a:pPr>
            <a:r>
              <a:rPr lang="en-GB" sz="1600" dirty="0"/>
              <a:t>Romans 10 ends with a picture of God holding out His arms in invitation (v21). What does that image tell us about God's heart toward people who are far from Him? </a:t>
            </a:r>
            <a:r>
              <a:rPr lang="en-AU" sz="1600" dirty="0"/>
              <a:t> </a:t>
            </a:r>
          </a:p>
          <a:p>
            <a:pPr marL="800100" lvl="1" indent="-342900">
              <a:buFont typeface="Arial" panose="020B0604020202020204" pitchFamily="34" charset="0"/>
              <a:buChar char="•"/>
            </a:pPr>
            <a:r>
              <a:rPr lang="en-AU" sz="1600" dirty="0"/>
              <a:t>Why do some people still refuse God even when aware of His invitation? </a:t>
            </a:r>
          </a:p>
          <a:p>
            <a:pPr marL="800100" lvl="1" indent="-342900">
              <a:buFont typeface="Arial" panose="020B0604020202020204" pitchFamily="34" charset="0"/>
              <a:buChar char="•"/>
            </a:pPr>
            <a:r>
              <a:rPr lang="en-AU" sz="1600" dirty="0"/>
              <a:t>How should we respond to friends, family and others who reject the gospel? </a:t>
            </a:r>
          </a:p>
          <a:p>
            <a:pPr lvl="1"/>
            <a:endParaRPr lang="en-AU" sz="1600" dirty="0"/>
          </a:p>
          <a:p>
            <a:pPr lvl="1" indent="-457200"/>
            <a:r>
              <a:rPr lang="en-AU" sz="1600" b="1" dirty="0"/>
              <a:t>Application Challenges:</a:t>
            </a:r>
          </a:p>
          <a:p>
            <a:pPr marL="800100" lvl="1" indent="-342900">
              <a:buFont typeface="Arial" panose="020B0604020202020204" pitchFamily="34" charset="0"/>
              <a:buChar char="•"/>
            </a:pPr>
            <a:r>
              <a:rPr lang="en-AU" sz="1600" dirty="0"/>
              <a:t>Who in your life needs to hear the message of Jesus – and what is one step you can take this week to encourage them to seek Jesus? </a:t>
            </a:r>
          </a:p>
          <a:p>
            <a:pPr marL="800100" lvl="1" indent="-342900">
              <a:buFont typeface="Arial" panose="020B0604020202020204" pitchFamily="34" charset="0"/>
              <a:buChar char="•"/>
            </a:pPr>
            <a:r>
              <a:rPr lang="en-AU" sz="1600" dirty="0"/>
              <a:t>Can each of you provide a name for everyone to pray for this week and for you to have an opportunity to speak to them?</a:t>
            </a:r>
          </a:p>
          <a:p>
            <a:pPr marL="800100" lvl="1" indent="-342900">
              <a:buFont typeface="Arial" panose="020B0604020202020204" pitchFamily="34" charset="0"/>
              <a:buChar char="•"/>
            </a:pPr>
            <a:r>
              <a:rPr lang="en-AU" sz="1600" dirty="0"/>
              <a:t>How can your group encourage each other to live out grace this week? </a:t>
            </a:r>
          </a:p>
        </p:txBody>
      </p:sp>
    </p:spTree>
    <p:extLst>
      <p:ext uri="{BB962C8B-B14F-4D97-AF65-F5344CB8AC3E}">
        <p14:creationId xmlns:p14="http://schemas.microsoft.com/office/powerpoint/2010/main" val="20233760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WBCBelieve_StudyTemplate (002)</Template>
  <TotalTime>1832</TotalTime>
  <Words>559</Words>
  <Application>Microsoft Office PowerPoint</Application>
  <PresentationFormat>A4 Paper (210x297 mm)</PresentationFormat>
  <Paragraphs>33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Gotham Bold</vt:lpstr>
      <vt:lpstr>Verdana</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Sharyn White</dc:creator>
  <cp:lastModifiedBy>Charlie Harrison</cp:lastModifiedBy>
  <cp:revision>69</cp:revision>
  <cp:lastPrinted>2018-10-14T04:43:23Z</cp:lastPrinted>
  <dcterms:created xsi:type="dcterms:W3CDTF">2019-02-03T05:03:05Z</dcterms:created>
  <dcterms:modified xsi:type="dcterms:W3CDTF">2026-06-15T00:57:20Z</dcterms:modified>
</cp:coreProperties>
</file>